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Barlow" charset="1" panose="00000500000000000000"/>
      <p:regular r:id="rId14"/>
    </p:embeddedFont>
    <p:embeddedFont>
      <p:font typeface="Barlow Bold" charset="1" panose="00000800000000000000"/>
      <p:regular r:id="rId15"/>
    </p:embeddedFont>
    <p:embeddedFont>
      <p:font typeface="Barlow Italics" charset="1" panose="00000500000000000000"/>
      <p:regular r:id="rId16"/>
    </p:embeddedFont>
    <p:embeddedFont>
      <p:font typeface="Barlow Bold Italics" charset="1" panose="00000800000000000000"/>
      <p:regular r:id="rId17"/>
    </p:embeddedFont>
    <p:embeddedFont>
      <p:font typeface="Barlow Thin" charset="1" panose="00000300000000000000"/>
      <p:regular r:id="rId18"/>
    </p:embeddedFont>
    <p:embeddedFont>
      <p:font typeface="Barlow Thin Italics" charset="1" panose="00000300000000000000"/>
      <p:regular r:id="rId19"/>
    </p:embeddedFont>
    <p:embeddedFont>
      <p:font typeface="Barlow Extra-Light" charset="1" panose="00000300000000000000"/>
      <p:regular r:id="rId20"/>
    </p:embeddedFont>
    <p:embeddedFont>
      <p:font typeface="Barlow Extra-Light Italics" charset="1" panose="00000300000000000000"/>
      <p:regular r:id="rId21"/>
    </p:embeddedFont>
    <p:embeddedFont>
      <p:font typeface="Barlow Light" charset="1" panose="00000400000000000000"/>
      <p:regular r:id="rId22"/>
    </p:embeddedFont>
    <p:embeddedFont>
      <p:font typeface="Barlow Light Italics" charset="1" panose="00000400000000000000"/>
      <p:regular r:id="rId23"/>
    </p:embeddedFont>
    <p:embeddedFont>
      <p:font typeface="Barlow Medium" charset="1" panose="00000600000000000000"/>
      <p:regular r:id="rId24"/>
    </p:embeddedFont>
    <p:embeddedFont>
      <p:font typeface="Barlow Medium Italics" charset="1" panose="00000600000000000000"/>
      <p:regular r:id="rId25"/>
    </p:embeddedFont>
    <p:embeddedFont>
      <p:font typeface="Barlow Semi-Bold" charset="1" panose="00000700000000000000"/>
      <p:regular r:id="rId26"/>
    </p:embeddedFont>
    <p:embeddedFont>
      <p:font typeface="Barlow Semi-Bold Italics" charset="1" panose="00000700000000000000"/>
      <p:regular r:id="rId27"/>
    </p:embeddedFont>
    <p:embeddedFont>
      <p:font typeface="Barlow Ultra-Bold" charset="1" panose="00000900000000000000"/>
      <p:regular r:id="rId28"/>
    </p:embeddedFont>
    <p:embeddedFont>
      <p:font typeface="Barlow Ultra-Bold Italics" charset="1" panose="00000900000000000000"/>
      <p:regular r:id="rId29"/>
    </p:embeddedFont>
    <p:embeddedFont>
      <p:font typeface="Barlow Heavy" charset="1" panose="00000A00000000000000"/>
      <p:regular r:id="rId30"/>
    </p:embeddedFont>
    <p:embeddedFont>
      <p:font typeface="Barlow Heavy Italics" charset="1" panose="00000A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font" Target="fonts/font26.fntdata"/><Relationship Id="rId39" Type="http://schemas.openxmlformats.org/officeDocument/2006/relationships/font" Target="fonts/font39.fntdata"/><Relationship Id="rId21" Type="http://schemas.openxmlformats.org/officeDocument/2006/relationships/font" Target="fonts/font21.fntdata"/><Relationship Id="rId34" Type="http://schemas.openxmlformats.org/officeDocument/2006/relationships/font" Target="fonts/font34.fntdata"/><Relationship Id="rId42" Type="http://schemas.openxmlformats.org/officeDocument/2006/relationships/slide" Target="slides/slide3.xml"/><Relationship Id="rId47" Type="http://schemas.openxmlformats.org/officeDocument/2006/relationships/slide" Target="slides/slide8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11" Type="http://schemas.openxmlformats.org/officeDocument/2006/relationships/font" Target="fonts/font11.fntdata"/><Relationship Id="rId24" Type="http://schemas.openxmlformats.org/officeDocument/2006/relationships/font" Target="fonts/font24.fntdata"/><Relationship Id="rId32" Type="http://schemas.openxmlformats.org/officeDocument/2006/relationships/font" Target="fonts/font32.fntdata"/><Relationship Id="rId37" Type="http://schemas.openxmlformats.org/officeDocument/2006/relationships/font" Target="fonts/font37.fntdata"/><Relationship Id="rId40" Type="http://schemas.openxmlformats.org/officeDocument/2006/relationships/slide" Target="slides/slide1.xml"/><Relationship Id="rId45" Type="http://schemas.openxmlformats.org/officeDocument/2006/relationships/slide" Target="slides/slide6.xml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36" Type="http://schemas.openxmlformats.org/officeDocument/2006/relationships/font" Target="fonts/font36.fntdata"/><Relationship Id="rId5" Type="http://schemas.openxmlformats.org/officeDocument/2006/relationships/tableStyles" Target="tableStyles.xml"/><Relationship Id="rId49" Type="http://schemas.openxmlformats.org/officeDocument/2006/relationships/customXml" Target="../customXml/item2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font" Target="fonts/font31.fntdata"/><Relationship Id="rId44" Type="http://schemas.openxmlformats.org/officeDocument/2006/relationships/slide" Target="slides/slide5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30" Type="http://schemas.openxmlformats.org/officeDocument/2006/relationships/font" Target="fonts/font30.fntdata"/><Relationship Id="rId35" Type="http://schemas.openxmlformats.org/officeDocument/2006/relationships/font" Target="fonts/font35.fntdata"/><Relationship Id="rId4" Type="http://schemas.openxmlformats.org/officeDocument/2006/relationships/theme" Target="theme/theme1.xml"/><Relationship Id="rId43" Type="http://schemas.openxmlformats.org/officeDocument/2006/relationships/slide" Target="slides/slide4.xml"/><Relationship Id="rId9" Type="http://schemas.openxmlformats.org/officeDocument/2006/relationships/font" Target="fonts/font9.fntdata"/><Relationship Id="rId48" Type="http://schemas.openxmlformats.org/officeDocument/2006/relationships/customXml" Target="../customXml/item1.xml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font" Target="fonts/font25.fntdata"/><Relationship Id="rId33" Type="http://schemas.openxmlformats.org/officeDocument/2006/relationships/font" Target="fonts/font33.fntdata"/><Relationship Id="rId38" Type="http://schemas.openxmlformats.org/officeDocument/2006/relationships/font" Target="fonts/font38.fntdata"/><Relationship Id="rId46" Type="http://schemas.openxmlformats.org/officeDocument/2006/relationships/slide" Target="slides/slide7.xml"/><Relationship Id="rId20" Type="http://schemas.openxmlformats.org/officeDocument/2006/relationships/font" Target="fonts/font20.fntdata"/><Relationship Id="rId41" Type="http://schemas.openxmlformats.org/officeDocument/2006/relationships/slide" Target="slides/slide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Y0W23JfY.mp4" Type="http://schemas.openxmlformats.org/officeDocument/2006/relationships/video"/><Relationship Id="rId4" Target="../media/VAEY0W23JfY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513305"/>
            <a:ext cx="13343462" cy="4657903"/>
            <a:chOff x="0" y="0"/>
            <a:chExt cx="17791283" cy="62105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36617"/>
              <a:ext cx="17791283" cy="4627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44"/>
                </a:lnSpc>
              </a:pPr>
              <a:r>
                <a:rPr lang="en-US" sz="8222">
                  <a:solidFill>
                    <a:srgbClr val="FEFFFD"/>
                  </a:solidFill>
                  <a:latin typeface="Roboto Bold"/>
                </a:rPr>
                <a:t>JAVA MEMORY MANAGER: MÉTODOS DE ASIGNACIÓN EN JAVA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82203"/>
              <a:ext cx="17791283" cy="628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2"/>
                </a:lnSpc>
              </a:pPr>
              <a:r>
                <a:rPr lang="en-US" sz="2837">
                  <a:solidFill>
                    <a:srgbClr val="FEFFFD"/>
                  </a:solidFill>
                  <a:latin typeface="Barlow"/>
                </a:rPr>
                <a:t>Primer ajuste, Proximo Ajuste, Mejor Ajuste, Sistema Buddy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81075"/>
            <a:ext cx="483646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UNIVERSIDAD POLITÉCNICA DE SAN LUIS POTOSÍ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EFFFD"/>
                </a:solidFill>
                <a:latin typeface="Barlow"/>
              </a:rPr>
              <a:t>SISTEMAS OPERATIVOS</a:t>
            </a:r>
          </a:p>
          <a:p>
            <a:pPr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CLAUDIA PATRICA FLORES GUTIERREZ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9501" r="0" b="3815"/>
          <a:stretch>
            <a:fillRect/>
          </a:stretch>
        </p:blipFill>
        <p:spPr>
          <a:xfrm flipH="false" flipV="false" rot="0">
            <a:off x="10698773" y="-59055"/>
            <a:ext cx="7589227" cy="103460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519238"/>
            <a:ext cx="8564767" cy="6729730"/>
            <a:chOff x="0" y="0"/>
            <a:chExt cx="11419689" cy="897297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11419689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Gestión de memoria.</a:t>
              </a:r>
            </a:p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Roboto Bold"/>
                </a:rPr>
                <a:t>Objetivo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32673"/>
              <a:ext cx="11419689" cy="494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01010"/>
                  </a:solidFill>
                  <a:latin typeface="Barlow Light"/>
                </a:rPr>
                <a:t>implementar y comparar cuatro métodos clásicos de asignación de memoria en Java: Primer Ajuste, Próximo Ajuste, Mejor Ajuste y el Sistema Buddy. Estos métodos representan diferentes enfoques para manejar la asignación y liberación de memoria, cada uno con sus propias características y desafíos.</a:t>
              </a:r>
            </a:p>
            <a:p>
              <a:pPr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105271" y="5124450"/>
            <a:ext cx="10287000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968759" y="1603704"/>
            <a:ext cx="598125" cy="598125"/>
            <a:chOff x="0" y="0"/>
            <a:chExt cx="797500" cy="7975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38248" y="223777"/>
              <a:ext cx="521004" cy="35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1G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68759" y="3203269"/>
            <a:ext cx="598125" cy="598125"/>
            <a:chOff x="0" y="0"/>
            <a:chExt cx="797500" cy="7975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38248" y="223777"/>
              <a:ext cx="521004" cy="35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2G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68759" y="4802834"/>
            <a:ext cx="598125" cy="598125"/>
            <a:chOff x="0" y="0"/>
            <a:chExt cx="797500" cy="7975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8248" y="223777"/>
              <a:ext cx="521004" cy="35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3G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759" y="6402399"/>
            <a:ext cx="598125" cy="598125"/>
            <a:chOff x="0" y="0"/>
            <a:chExt cx="797500" cy="7975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8248" y="223777"/>
              <a:ext cx="521004" cy="35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4G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68759" y="8001964"/>
            <a:ext cx="598125" cy="598125"/>
            <a:chOff x="0" y="0"/>
            <a:chExt cx="797500" cy="7975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8248" y="223777"/>
              <a:ext cx="521004" cy="35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Roboto"/>
                </a:rPr>
                <a:t>5G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96146" y="942975"/>
            <a:ext cx="7063154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Se implementará el método de asignación de memoria que asigna el primer bloque disponible que sea lo suficientemente grande para satisfacer la solicitud del proceso.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6146" y="3282973"/>
            <a:ext cx="7063154" cy="128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Se desarrollará una implementación que mejora la eficiencia en comparación con el Primer Ajuste al comenzar la búsqueda desde la última ubicación asignada.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96146" y="5366068"/>
            <a:ext cx="7063154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Se trabajará en un algoritmo que busca el bloque de memoria más pequeño que sea suficiente para satisfacer las necesidades del proceso, minimizando así la fragmentación externa.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96146" y="8005128"/>
            <a:ext cx="7063154" cy="128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Se explorará la implementación del Sistema Buddy, que divide la memoria en bloques de tamaño potencia de 2 y utiliza un enfoque de asignación recursiva.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98616" y="1165905"/>
            <a:ext cx="150976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Roboto Bold"/>
              </a:rPr>
              <a:t>PRIMER AJUSTE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98616" y="3488712"/>
            <a:ext cx="150976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Roboto Bold"/>
              </a:rPr>
              <a:t>PROXIMO AJUSTE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8616" y="5790883"/>
            <a:ext cx="150976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Roboto Bold"/>
              </a:rPr>
              <a:t>MEJOR AJUSTE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98616" y="8210868"/>
            <a:ext cx="150976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Roboto Bold"/>
              </a:rPr>
              <a:t>SISTEMA BUDDY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4712811"/>
            <a:ext cx="4917831" cy="80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2"/>
              </a:lnSpc>
            </a:pPr>
            <a:r>
              <a:rPr lang="en-US" sz="4925">
                <a:solidFill>
                  <a:srgbClr val="FEFFFD"/>
                </a:solidFill>
                <a:latin typeface="Roboto Bold"/>
              </a:rPr>
              <a:t>Tipos de gestión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6051702" y="5124450"/>
            <a:ext cx="6109053" cy="0"/>
          </a:xfrm>
          <a:prstGeom prst="line">
            <a:avLst/>
          </a:prstGeom>
          <a:ln cap="rnd" w="38100">
            <a:solidFill>
              <a:srgbClr val="2E2D2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53909" y="4802443"/>
            <a:ext cx="4765188" cy="2008644"/>
          </a:xfrm>
          <a:custGeom>
            <a:avLst/>
            <a:gdLst/>
            <a:ahLst/>
            <a:cxnLst/>
            <a:rect r="r" b="b" t="t" l="l"/>
            <a:pathLst>
              <a:path h="2008644" w="4765188">
                <a:moveTo>
                  <a:pt x="0" y="0"/>
                </a:moveTo>
                <a:lnTo>
                  <a:pt x="4765188" y="0"/>
                </a:lnTo>
                <a:lnTo>
                  <a:pt x="4765188" y="2008644"/>
                </a:lnTo>
                <a:lnTo>
                  <a:pt x="0" y="2008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2798" y="4922660"/>
            <a:ext cx="4457399" cy="2198983"/>
          </a:xfrm>
          <a:custGeom>
            <a:avLst/>
            <a:gdLst/>
            <a:ahLst/>
            <a:cxnLst/>
            <a:rect r="r" b="b" t="t" l="l"/>
            <a:pathLst>
              <a:path h="2198983" w="4457399">
                <a:moveTo>
                  <a:pt x="0" y="0"/>
                </a:moveTo>
                <a:lnTo>
                  <a:pt x="4457399" y="0"/>
                </a:lnTo>
                <a:lnTo>
                  <a:pt x="4457399" y="2198983"/>
                </a:lnTo>
                <a:lnTo>
                  <a:pt x="0" y="2198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6472" y="2809381"/>
            <a:ext cx="6940062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4700">
                <a:solidFill>
                  <a:srgbClr val="FEFFFD"/>
                </a:solidFill>
                <a:latin typeface="Roboto Bold"/>
              </a:rPr>
              <a:t>Sistema de Ajustes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1467" y="2787474"/>
            <a:ext cx="694006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Roboto Bold"/>
              </a:rPr>
              <a:t>Sistema Buddy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494" y="1501750"/>
            <a:ext cx="3904916" cy="3909858"/>
          </a:xfrm>
          <a:custGeom>
            <a:avLst/>
            <a:gdLst/>
            <a:ahLst/>
            <a:cxnLst/>
            <a:rect r="r" b="b" t="t" l="l"/>
            <a:pathLst>
              <a:path h="3909858" w="3904916">
                <a:moveTo>
                  <a:pt x="0" y="0"/>
                </a:moveTo>
                <a:lnTo>
                  <a:pt x="3904915" y="0"/>
                </a:lnTo>
                <a:lnTo>
                  <a:pt x="3904915" y="3909859"/>
                </a:lnTo>
                <a:lnTo>
                  <a:pt x="0" y="390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473" y="5640647"/>
            <a:ext cx="3889936" cy="3909858"/>
          </a:xfrm>
          <a:custGeom>
            <a:avLst/>
            <a:gdLst/>
            <a:ahLst/>
            <a:cxnLst/>
            <a:rect r="r" b="b" t="t" l="l"/>
            <a:pathLst>
              <a:path h="3909858" w="3889936">
                <a:moveTo>
                  <a:pt x="0" y="0"/>
                </a:moveTo>
                <a:lnTo>
                  <a:pt x="3889936" y="0"/>
                </a:lnTo>
                <a:lnTo>
                  <a:pt x="3889936" y="3909859"/>
                </a:lnTo>
                <a:lnTo>
                  <a:pt x="0" y="3909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29555" y="1028700"/>
            <a:ext cx="7845852" cy="4240200"/>
          </a:xfrm>
          <a:custGeom>
            <a:avLst/>
            <a:gdLst/>
            <a:ahLst/>
            <a:cxnLst/>
            <a:rect r="r" b="b" t="t" l="l"/>
            <a:pathLst>
              <a:path h="4240200" w="7845852">
                <a:moveTo>
                  <a:pt x="0" y="0"/>
                </a:moveTo>
                <a:lnTo>
                  <a:pt x="7845852" y="0"/>
                </a:lnTo>
                <a:lnTo>
                  <a:pt x="7845852" y="4240200"/>
                </a:lnTo>
                <a:lnTo>
                  <a:pt x="0" y="424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65229" y="5268900"/>
            <a:ext cx="6374505" cy="4870987"/>
          </a:xfrm>
          <a:custGeom>
            <a:avLst/>
            <a:gdLst/>
            <a:ahLst/>
            <a:cxnLst/>
            <a:rect r="r" b="b" t="t" l="l"/>
            <a:pathLst>
              <a:path h="4870987" w="6374505">
                <a:moveTo>
                  <a:pt x="0" y="0"/>
                </a:moveTo>
                <a:lnTo>
                  <a:pt x="6374504" y="0"/>
                </a:lnTo>
                <a:lnTo>
                  <a:pt x="6374504" y="4870986"/>
                </a:lnTo>
                <a:lnTo>
                  <a:pt x="0" y="4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1409" y="-9525"/>
            <a:ext cx="94253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Pantallas de ejecución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86" y="4920436"/>
            <a:ext cx="49619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01010"/>
                </a:solidFill>
                <a:latin typeface="Open Sans Bold"/>
              </a:rPr>
              <a:t>Menú Principal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615" y="9191625"/>
            <a:ext cx="4670673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01010"/>
                </a:solidFill>
                <a:latin typeface="Open Sans Bold"/>
              </a:rPr>
              <a:t>Selección de ejecución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2733" y="1186473"/>
            <a:ext cx="3187601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01010"/>
                </a:solidFill>
                <a:latin typeface="Open Sans Bold"/>
              </a:rPr>
              <a:t>Proceso  Buddy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48250" y="5573972"/>
            <a:ext cx="3291483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01010"/>
                </a:solidFill>
                <a:latin typeface="Open Sans Bold"/>
              </a:rPr>
              <a:t>Proceso Ajustes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7640"/>
            <a:ext cx="4719646" cy="10703305"/>
          </a:xfrm>
          <a:custGeom>
            <a:avLst/>
            <a:gdLst/>
            <a:ahLst/>
            <a:cxnLst/>
            <a:rect r="r" b="b" t="t" l="l"/>
            <a:pathLst>
              <a:path h="10703305" w="4719646">
                <a:moveTo>
                  <a:pt x="0" y="0"/>
                </a:moveTo>
                <a:lnTo>
                  <a:pt x="4719646" y="0"/>
                </a:lnTo>
                <a:lnTo>
                  <a:pt x="4719646" y="10703305"/>
                </a:lnTo>
                <a:lnTo>
                  <a:pt x="0" y="1070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531" t="0" r="-3935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23956" y="2085975"/>
            <a:ext cx="3377972" cy="3966557"/>
          </a:xfrm>
          <a:custGeom>
            <a:avLst/>
            <a:gdLst/>
            <a:ahLst/>
            <a:cxnLst/>
            <a:rect r="r" b="b" t="t" l="l"/>
            <a:pathLst>
              <a:path h="3966557" w="3377972">
                <a:moveTo>
                  <a:pt x="0" y="0"/>
                </a:moveTo>
                <a:lnTo>
                  <a:pt x="3377971" y="0"/>
                </a:lnTo>
                <a:lnTo>
                  <a:pt x="3377971" y="3966557"/>
                </a:lnTo>
                <a:lnTo>
                  <a:pt x="0" y="396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44739" y="2085975"/>
            <a:ext cx="3321030" cy="2532285"/>
          </a:xfrm>
          <a:custGeom>
            <a:avLst/>
            <a:gdLst/>
            <a:ahLst/>
            <a:cxnLst/>
            <a:rect r="r" b="b" t="t" l="l"/>
            <a:pathLst>
              <a:path h="2532285" w="3321030">
                <a:moveTo>
                  <a:pt x="0" y="0"/>
                </a:moveTo>
                <a:lnTo>
                  <a:pt x="3321030" y="0"/>
                </a:lnTo>
                <a:lnTo>
                  <a:pt x="3321030" y="2532285"/>
                </a:lnTo>
                <a:lnTo>
                  <a:pt x="0" y="25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5785" y="6324889"/>
            <a:ext cx="6873327" cy="3557411"/>
          </a:xfrm>
          <a:custGeom>
            <a:avLst/>
            <a:gdLst/>
            <a:ahLst/>
            <a:cxnLst/>
            <a:rect r="r" b="b" t="t" l="l"/>
            <a:pathLst>
              <a:path h="3557411" w="6873327">
                <a:moveTo>
                  <a:pt x="0" y="0"/>
                </a:moveTo>
                <a:lnTo>
                  <a:pt x="6873327" y="0"/>
                </a:lnTo>
                <a:lnTo>
                  <a:pt x="6873327" y="3557411"/>
                </a:lnTo>
                <a:lnTo>
                  <a:pt x="0" y="3557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9646" y="-38100"/>
            <a:ext cx="1024400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0"/>
              </a:lnSpc>
            </a:pPr>
            <a:r>
              <a:rPr lang="en-US" sz="6975">
                <a:solidFill>
                  <a:srgbClr val="101010"/>
                </a:solidFill>
                <a:latin typeface="Roboto Bold"/>
              </a:rPr>
              <a:t>Como agregar una libreria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93658" y="3557501"/>
            <a:ext cx="725125" cy="725125"/>
            <a:chOff x="0" y="0"/>
            <a:chExt cx="966833" cy="9668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98784" y="298784"/>
              <a:ext cx="369266" cy="369266"/>
            </a:xfrm>
            <a:custGeom>
              <a:avLst/>
              <a:gdLst/>
              <a:ahLst/>
              <a:cxnLst/>
              <a:rect r="r" b="b" t="t" l="l"/>
              <a:pathLst>
                <a:path h="369266" w="369266">
                  <a:moveTo>
                    <a:pt x="0" y="0"/>
                  </a:moveTo>
                  <a:lnTo>
                    <a:pt x="369265" y="0"/>
                  </a:lnTo>
                  <a:lnTo>
                    <a:pt x="369265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93658" y="6004374"/>
            <a:ext cx="725125" cy="725125"/>
            <a:chOff x="0" y="0"/>
            <a:chExt cx="966833" cy="9668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98784" y="298784"/>
              <a:ext cx="369266" cy="369266"/>
            </a:xfrm>
            <a:custGeom>
              <a:avLst/>
              <a:gdLst/>
              <a:ahLst/>
              <a:cxnLst/>
              <a:rect r="r" b="b" t="t" l="l"/>
              <a:pathLst>
                <a:path h="369266" w="369266">
                  <a:moveTo>
                    <a:pt x="0" y="0"/>
                  </a:moveTo>
                  <a:lnTo>
                    <a:pt x="369265" y="0"/>
                  </a:lnTo>
                  <a:lnTo>
                    <a:pt x="369265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93658" y="4780937"/>
            <a:ext cx="725125" cy="725125"/>
            <a:chOff x="0" y="0"/>
            <a:chExt cx="966833" cy="9668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35710" y="298784"/>
              <a:ext cx="295412" cy="369266"/>
            </a:xfrm>
            <a:custGeom>
              <a:avLst/>
              <a:gdLst/>
              <a:ahLst/>
              <a:cxnLst/>
              <a:rect r="r" b="b" t="t" l="l"/>
              <a:pathLst>
                <a:path h="369266" w="295412">
                  <a:moveTo>
                    <a:pt x="0" y="0"/>
                  </a:moveTo>
                  <a:lnTo>
                    <a:pt x="295413" y="0"/>
                  </a:lnTo>
                  <a:lnTo>
                    <a:pt x="295413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93658" y="7227811"/>
            <a:ext cx="725125" cy="725125"/>
            <a:chOff x="0" y="0"/>
            <a:chExt cx="966833" cy="96683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321276" y="298784"/>
              <a:ext cx="324282" cy="369266"/>
            </a:xfrm>
            <a:custGeom>
              <a:avLst/>
              <a:gdLst/>
              <a:ahLst/>
              <a:cxnLst/>
              <a:rect r="r" b="b" t="t" l="l"/>
              <a:pathLst>
                <a:path h="369266" w="324282">
                  <a:moveTo>
                    <a:pt x="0" y="0"/>
                  </a:moveTo>
                  <a:lnTo>
                    <a:pt x="324282" y="0"/>
                  </a:lnTo>
                  <a:lnTo>
                    <a:pt x="324282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93658" y="2334064"/>
            <a:ext cx="725125" cy="725125"/>
            <a:chOff x="0" y="0"/>
            <a:chExt cx="966833" cy="96683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337389" y="298784"/>
              <a:ext cx="292055" cy="369266"/>
            </a:xfrm>
            <a:custGeom>
              <a:avLst/>
              <a:gdLst/>
              <a:ahLst/>
              <a:cxnLst/>
              <a:rect r="r" b="b" t="t" l="l"/>
              <a:pathLst>
                <a:path h="369266" w="292055">
                  <a:moveTo>
                    <a:pt x="0" y="0"/>
                  </a:moveTo>
                  <a:lnTo>
                    <a:pt x="292055" y="0"/>
                  </a:lnTo>
                  <a:lnTo>
                    <a:pt x="292055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963554" y="2463581"/>
            <a:ext cx="6038850" cy="38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0"/>
              </a:lnSpc>
            </a:pPr>
            <a:r>
              <a:rPr lang="en-US" sz="2050">
                <a:solidFill>
                  <a:srgbClr val="FEFFFD"/>
                </a:solidFill>
                <a:latin typeface="Barlow"/>
              </a:rPr>
              <a:t>Gestiópn de Memoria en SIstemas Operativos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63554" y="3667016"/>
            <a:ext cx="6038850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Fragmentación Interna y Externa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63554" y="4893310"/>
            <a:ext cx="603885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2125">
                <a:solidFill>
                  <a:srgbClr val="FEFFFD"/>
                </a:solidFill>
                <a:latin typeface="Barlow"/>
              </a:rPr>
              <a:t>Métodos Clásicos de Asignación de Memoria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63554" y="6113889"/>
            <a:ext cx="6038850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Evaluación de Métodos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63554" y="7337326"/>
            <a:ext cx="6038850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</a:rPr>
              <a:t>Seguridad de la Memoria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4381341"/>
            <a:ext cx="6910754" cy="146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7"/>
              </a:lnSpc>
            </a:pPr>
            <a:r>
              <a:rPr lang="en-US" sz="4475">
                <a:solidFill>
                  <a:srgbClr val="FEFFFD"/>
                </a:solidFill>
                <a:latin typeface="Roboto Bold"/>
              </a:rPr>
              <a:t>Temas ocupados en la realización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6000" y="0"/>
            <a:ext cx="8382000" cy="10287000"/>
          </a:xfrm>
          <a:custGeom>
            <a:avLst/>
            <a:gdLst/>
            <a:ahLst/>
            <a:cxnLst/>
            <a:rect r="r" b="b" t="t" l="l"/>
            <a:pathLst>
              <a:path h="10287000" w="8382000">
                <a:moveTo>
                  <a:pt x="0" y="0"/>
                </a:moveTo>
                <a:lnTo>
                  <a:pt x="8382000" y="0"/>
                </a:lnTo>
                <a:lnTo>
                  <a:pt x="838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11" r="0" b="-1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6636" y="3561469"/>
            <a:ext cx="7048972" cy="3164062"/>
            <a:chOff x="0" y="0"/>
            <a:chExt cx="9398629" cy="42187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9398629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Roboto Bold"/>
                </a:rPr>
                <a:t>¿Tienes alguna pregunta?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94240"/>
              <a:ext cx="78180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76A98D495C9D548B6155C6D94B7598B" ma:contentTypeVersion="10" ma:contentTypeDescription="Crear nuevo documento." ma:contentTypeScope="" ma:versionID="0493574d9b586d45a8dd5c44d8005886">
  <xsd:schema xmlns:xsd="http://www.w3.org/2001/XMLSchema" xmlns:xs="http://www.w3.org/2001/XMLSchema" xmlns:p="http://schemas.microsoft.com/office/2006/metadata/properties" xmlns:ns2="3e387e84-ec2e-4383-ab5a-8cfd4e9e9642" xmlns:ns3="487d0b03-760b-4fe2-a740-3d2efc947087" targetNamespace="http://schemas.microsoft.com/office/2006/metadata/properties" ma:root="true" ma:fieldsID="65abb846ac655fd784e7849f5037b146" ns2:_="" ns3:_="">
    <xsd:import namespace="3e387e84-ec2e-4383-ab5a-8cfd4e9e9642"/>
    <xsd:import namespace="487d0b03-760b-4fe2-a740-3d2efc94708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387e84-ec2e-4383-ab5a-8cfd4e9e964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d38267e8-43e8-42a8-ab6f-5caa2de3c6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d0b03-760b-4fe2-a740-3d2efc94708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8f4606-e0f7-4157-9bd9-b30cd3febcc8}" ma:internalName="TaxCatchAll" ma:showField="CatchAllData" ma:web="487d0b03-760b-4fe2-a740-3d2efc947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F3D377-F14D-4A19-A548-AB78CC82B733}"/>
</file>

<file path=customXml/itemProps2.xml><?xml version="1.0" encoding="utf-8"?>
<ds:datastoreItem xmlns:ds="http://schemas.openxmlformats.org/officeDocument/2006/customXml" ds:itemID="{F84497F7-EC0D-4A71-B44A-39359BD3DFA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DAF0xJUqEnc</dc:identifier>
  <dcterms:modified xsi:type="dcterms:W3CDTF">2011-08-01T06:04:30Z</dcterms:modified>
  <cp:revision>1</cp:revision>
  <dc:title>Negro Blanco Centrado en las Fotos Tecnología 5G Presentación de Tecnología</dc:title>
</cp:coreProperties>
</file>